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8" r:id="rId6"/>
    <p:sldId id="265" r:id="rId7"/>
    <p:sldId id="260" r:id="rId8"/>
    <p:sldId id="262" r:id="rId9"/>
    <p:sldId id="263" r:id="rId10"/>
    <p:sldId id="271" r:id="rId11"/>
    <p:sldId id="264" r:id="rId12"/>
    <p:sldId id="269" r:id="rId13"/>
    <p:sldId id="266" r:id="rId14"/>
    <p:sldId id="267" r:id="rId15"/>
    <p:sldId id="270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65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C75B39-D4D6-4CFA-9A21-A3D2B00C2287}" type="datetimeFigureOut">
              <a:rPr lang="en-US" smtClean="0"/>
              <a:t>7/24/2021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2A58CA-B23A-49EF-927F-D94B86C599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919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Conversational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2A58CA-B23A-49EF-927F-D94B86C5997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2584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Conversational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2A58CA-B23A-49EF-927F-D94B86C5997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5190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21818-E75A-458F-AC5B-0E9A2C76B8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8056" y="448056"/>
            <a:ext cx="11292840" cy="3401568"/>
          </a:xfrm>
        </p:spPr>
        <p:txBody>
          <a:bodyPr anchor="b">
            <a:normAutofit/>
          </a:bodyPr>
          <a:lstStyle>
            <a:lvl1pPr algn="l">
              <a:defRPr sz="6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EE64DE-978B-4F95-BB3C-D027D80087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8056" y="4471416"/>
            <a:ext cx="11292840" cy="1481328"/>
          </a:xfrm>
        </p:spPr>
        <p:txBody>
          <a:bodyPr/>
          <a:lstStyle>
            <a:lvl1pPr marL="0" indent="0" algn="l">
              <a:lnSpc>
                <a:spcPct val="120000"/>
              </a:lnSpc>
              <a:buNone/>
              <a:defRPr sz="2400">
                <a:solidFill>
                  <a:schemeClr val="tx2">
                    <a:alpha val="5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66CC717-08C5-4F3E-B8AA-BA93C8755982}"/>
              </a:ext>
            </a:extLst>
          </p:cNvPr>
          <p:cNvCxnSpPr>
            <a:cxnSpLocks/>
          </p:cNvCxnSpPr>
          <p:nvPr/>
        </p:nvCxnSpPr>
        <p:spPr>
          <a:xfrm>
            <a:off x="449400" y="4122000"/>
            <a:ext cx="11293200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896B5700-AA45-4E20-8BE5-2762041130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70832" y="6153912"/>
            <a:ext cx="5397056" cy="502920"/>
          </a:xfrm>
          <a:prstGeom prst="rect">
            <a:avLst/>
          </a:prstGeom>
        </p:spPr>
        <p:txBody>
          <a:bodyPr vert="horz" lIns="0" tIns="0" rIns="91440" bIns="0" rtlCol="0" anchor="ctr"/>
          <a:lstStyle>
            <a:lvl1pPr algn="l">
              <a:defRPr sz="900" cap="all" spc="200" baseline="0">
                <a:solidFill>
                  <a:schemeClr val="tx2">
                    <a:alpha val="55000"/>
                  </a:schemeClr>
                </a:solidFill>
              </a:defRPr>
            </a:lvl1pPr>
          </a:lstStyle>
          <a:p>
            <a:r>
              <a:rPr lang="en-US" spc="200" dirty="0"/>
              <a:t>Sample Footer Text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7C5B7199-CC00-4D38-8B48-F8A5391129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38232" y="6153912"/>
            <a:ext cx="1510856" cy="50292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tx2">
                    <a:alpha val="55000"/>
                  </a:schemeClr>
                </a:solidFill>
              </a:defRPr>
            </a:lvl1pPr>
          </a:lstStyle>
          <a:p>
            <a:fld id="{0D309695-DEC3-40DA-9DF5-330280C9D0E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16BC76EC-3453-4CE0-A71D-BD21940757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42912" y="6152968"/>
            <a:ext cx="3457576" cy="502920"/>
          </a:xfrm>
          <a:prstGeom prst="rect">
            <a:avLst/>
          </a:prstGeom>
        </p:spPr>
        <p:txBody>
          <a:bodyPr wrap="square" lIns="0" tIns="0" rIns="0" bIns="0" anchor="ctr" anchorCtr="0">
            <a:normAutofit/>
          </a:bodyPr>
          <a:lstStyle>
            <a:lvl1pPr>
              <a:defRPr sz="900" cap="all" spc="200" baseline="0">
                <a:solidFill>
                  <a:schemeClr val="tx1">
                    <a:alpha val="55000"/>
                  </a:schemeClr>
                </a:solidFill>
              </a:defRPr>
            </a:lvl1pPr>
          </a:lstStyle>
          <a:p>
            <a:fld id="{8256C2ED-54A4-480D-B5C8-65C0D62359B9}" type="datetime2">
              <a:rPr lang="en-US" smtClean="0"/>
              <a:pPr/>
              <a:t>Thursday, July 22, 2021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16606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733FC-38A1-463C-BF3D-0D99784E0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AFD076A-A004-4560-A43B-028624E20D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48056" y="1956816"/>
            <a:ext cx="11301984" cy="399592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CFBA60-9309-4F2A-9FA9-305C4AFBECA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8912" y="6153912"/>
            <a:ext cx="3456432" cy="502920"/>
          </a:xfrm>
          <a:prstGeom prst="rect">
            <a:avLst/>
          </a:prstGeom>
        </p:spPr>
        <p:txBody>
          <a:bodyPr/>
          <a:lstStyle/>
          <a:p>
            <a:fld id="{53CF612A-4CB0-4F57-9A87-F049CECB184D}" type="datetime2">
              <a:rPr lang="en-US" smtClean="0"/>
              <a:t>Thursday, July 22,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1BF451-928F-4E55-8A76-111D0E2112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5EC161-BA80-4E93-AEB1-B61E38C09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09695-DEC3-40DA-9DF5-330280C9D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23162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A44E3E-5EFE-4FCB-86A2-5E20CC6525E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0232136" y="448056"/>
            <a:ext cx="1581912" cy="550468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95005E-2E0C-4200-BF29-1135A35EE9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38912" y="438912"/>
            <a:ext cx="9436608" cy="550468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2BBBED-3B21-4271-BC0F-BBA258B59D4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8912" y="6153912"/>
            <a:ext cx="3456432" cy="502920"/>
          </a:xfrm>
          <a:prstGeom prst="rect">
            <a:avLst/>
          </a:prstGeom>
        </p:spPr>
        <p:txBody>
          <a:bodyPr/>
          <a:lstStyle/>
          <a:p>
            <a:fld id="{8F397F40-C8F7-4897-A6B8-241042F913A9}" type="datetime2">
              <a:rPr lang="en-US" smtClean="0"/>
              <a:t>Thursday, July 22,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89CED5-56F3-4943-8143-918F7A860C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C87180-7248-4741-8E3B-9AAFB414DD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09695-DEC3-40DA-9DF5-330280C9D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4891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B7685-BDD9-488F-B082-33592E0F1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square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9CB5FF-7FB5-4B8A-BF1C-48765D40B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056" y="1735200"/>
            <a:ext cx="11293200" cy="3783013"/>
          </a:xfrm>
        </p:spPr>
        <p:txBody>
          <a:bodyPr wrap="square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DA03860-F8F0-4186-B5D0-72C935B2C2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70832" y="6153912"/>
            <a:ext cx="5397056" cy="502920"/>
          </a:xfrm>
          <a:prstGeom prst="rect">
            <a:avLst/>
          </a:prstGeom>
        </p:spPr>
        <p:txBody>
          <a:bodyPr vert="horz" lIns="0" tIns="0" rIns="91440" bIns="0" rtlCol="0" anchor="ctr"/>
          <a:lstStyle>
            <a:lvl1pPr algn="l">
              <a:defRPr sz="900" cap="all" spc="200" baseline="0">
                <a:solidFill>
                  <a:schemeClr val="tx2">
                    <a:alpha val="55000"/>
                  </a:schemeClr>
                </a:solidFill>
              </a:defRPr>
            </a:lvl1pPr>
          </a:lstStyle>
          <a:p>
            <a:r>
              <a:rPr lang="en-US" spc="200" dirty="0"/>
              <a:t>Sample Footer Text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0B9D802-9E36-42DA-B6CA-6C937CBE8A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38232" y="6153912"/>
            <a:ext cx="1510856" cy="50292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tx2">
                    <a:alpha val="55000"/>
                  </a:schemeClr>
                </a:solidFill>
              </a:defRPr>
            </a:lvl1pPr>
          </a:lstStyle>
          <a:p>
            <a:fld id="{0D309695-DEC3-40DA-9DF5-330280C9D0E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C227B5A7-BF66-4C50-9DAD-A24070310B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42912" y="6152968"/>
            <a:ext cx="3457576" cy="502920"/>
          </a:xfrm>
          <a:prstGeom prst="rect">
            <a:avLst/>
          </a:prstGeom>
        </p:spPr>
        <p:txBody>
          <a:bodyPr wrap="square" lIns="0" tIns="0" rIns="0" bIns="0" anchor="ctr" anchorCtr="0">
            <a:normAutofit/>
          </a:bodyPr>
          <a:lstStyle>
            <a:lvl1pPr>
              <a:defRPr sz="900" cap="all" spc="200" baseline="0">
                <a:solidFill>
                  <a:schemeClr val="tx1">
                    <a:alpha val="55000"/>
                  </a:schemeClr>
                </a:solidFill>
              </a:defRPr>
            </a:lvl1pPr>
          </a:lstStyle>
          <a:p>
            <a:fld id="{8256C2ED-54A4-480D-B5C8-65C0D62359B9}" type="datetime2">
              <a:rPr lang="en-US" smtClean="0"/>
              <a:pPr/>
              <a:t>Thursday, July 22, 2021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90305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E2B8D-DB20-44D1-84BC-F766859133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448056"/>
            <a:ext cx="11311128" cy="3401568"/>
          </a:xfrm>
        </p:spPr>
        <p:txBody>
          <a:bodyPr anchor="b">
            <a:normAutofit/>
          </a:bodyPr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94C298-618E-4642-8F2B-8DD253ED5C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8056" y="4471416"/>
            <a:ext cx="11292840" cy="1481328"/>
          </a:xfrm>
        </p:spPr>
        <p:txBody>
          <a:bodyPr/>
          <a:lstStyle>
            <a:lvl1pPr marL="0" indent="0">
              <a:lnSpc>
                <a:spcPct val="120000"/>
              </a:lnSpc>
              <a:buNone/>
              <a:defRPr sz="2400">
                <a:solidFill>
                  <a:schemeClr val="tx2">
                    <a:alpha val="5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B3ECD5-2EEA-457B-9C93-36F8AF368EC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8912" y="6153912"/>
            <a:ext cx="3456432" cy="502920"/>
          </a:xfrm>
          <a:prstGeom prst="rect">
            <a:avLst/>
          </a:prstGeom>
        </p:spPr>
        <p:txBody>
          <a:bodyPr/>
          <a:lstStyle/>
          <a:p>
            <a:fld id="{10EDCA73-0A86-4195-A787-75037827079D}" type="datetime2">
              <a:rPr lang="en-US" smtClean="0"/>
              <a:t>Thursday, July 22,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9A15D4-F172-4025-9290-C8F5D41972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26CD73-9984-4E1D-BD74-37115C1F4C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Ins="219456"/>
          <a:lstStyle/>
          <a:p>
            <a:fld id="{0D309695-DEC3-40DA-9DF5-330280C9D0E8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99FAD47-5E44-4EE5-A422-A77593F8F3A3}"/>
              </a:ext>
            </a:extLst>
          </p:cNvPr>
          <p:cNvCxnSpPr>
            <a:cxnSpLocks/>
          </p:cNvCxnSpPr>
          <p:nvPr/>
        </p:nvCxnSpPr>
        <p:spPr>
          <a:xfrm>
            <a:off x="449400" y="4122000"/>
            <a:ext cx="11293200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75676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974E41-AB27-418C-AA9E-8F863DDE3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B9E10A-E18D-4122-A71B-0A22F695E0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8056" y="1735200"/>
            <a:ext cx="5431536" cy="4214750"/>
          </a:xfrm>
        </p:spPr>
        <p:txBody>
          <a:bodyPr/>
          <a:lstStyle>
            <a:lvl1pPr marL="450000">
              <a:defRPr/>
            </a:lvl1pPr>
            <a:lvl2pPr marL="900000">
              <a:defRPr/>
            </a:lvl2pPr>
            <a:lvl3pPr marL="1350000">
              <a:defRPr/>
            </a:lvl3pPr>
            <a:lvl4pPr marL="1800000">
              <a:defRPr/>
            </a:lvl4pPr>
            <a:lvl5pPr marL="225000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CB980D-2720-431B-88C8-4D837023BB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9360" y="1735200"/>
            <a:ext cx="5431536" cy="4214750"/>
          </a:xfrm>
        </p:spPr>
        <p:txBody>
          <a:bodyPr/>
          <a:lstStyle>
            <a:lvl2pPr marL="900000">
              <a:defRPr/>
            </a:lvl2pPr>
            <a:lvl3pPr marL="1350000">
              <a:defRPr/>
            </a:lvl3pPr>
            <a:lvl4pPr marL="1800000">
              <a:defRPr/>
            </a:lvl4pPr>
            <a:lvl5pPr marL="243000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8EB211-F6F7-4C53-B25F-F1EBF7A8BF4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8912" y="6153912"/>
            <a:ext cx="3456432" cy="502920"/>
          </a:xfrm>
          <a:prstGeom prst="rect">
            <a:avLst/>
          </a:prstGeom>
        </p:spPr>
        <p:txBody>
          <a:bodyPr/>
          <a:lstStyle/>
          <a:p>
            <a:fld id="{83C75374-B296-498E-A935-80631EA9020D}" type="datetime2">
              <a:rPr lang="en-US" smtClean="0"/>
              <a:t>Thursday, July 22,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AA830D-482E-415E-B855-D561B94BDC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7FB2AC-9F49-4D35-8C5E-ECECC6B13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Ins="219456"/>
          <a:lstStyle/>
          <a:p>
            <a:fld id="{0D309695-DEC3-40DA-9DF5-330280C9D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8807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025D59-DC0A-4295-8714-902B54B983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388800"/>
            <a:ext cx="11311128" cy="11412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7A33E2-E7AE-4E37-9DF1-69697E45D2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8056" y="1774952"/>
            <a:ext cx="5431536" cy="612648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2000" b="0" i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2E79D5-E651-4B82-AFAA-DE6E16AC3E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48056" y="2752344"/>
            <a:ext cx="5431536" cy="3200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1A91196-F771-42C3-A726-A4ECF561FF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09360" y="1774952"/>
            <a:ext cx="5431536" cy="612648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2000" b="0" i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76BA18-D373-4B5F-B812-5D5E4C2378E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09360" y="2752344"/>
            <a:ext cx="5431536" cy="3200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395D0EB-9F99-4C95-ADA6-AC6B493CCA9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8912" y="6153912"/>
            <a:ext cx="3456432" cy="502920"/>
          </a:xfrm>
          <a:prstGeom prst="rect">
            <a:avLst/>
          </a:prstGeom>
        </p:spPr>
        <p:txBody>
          <a:bodyPr/>
          <a:lstStyle/>
          <a:p>
            <a:fld id="{B098B728-214A-4ABC-8432-5B3A5A66A987}" type="datetime2">
              <a:rPr lang="en-US" smtClean="0"/>
              <a:t>Thursday, July 22, 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7EB69A9-1E48-4683-8873-D888C39E6E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57E419C-3010-4562-BA4B-ECBC2DBE6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Ins="219456"/>
          <a:lstStyle/>
          <a:p>
            <a:fld id="{0D309695-DEC3-40DA-9DF5-330280C9D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7139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D58066-A255-4886-A4B0-2AC829A768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388800"/>
            <a:ext cx="11311128" cy="5559552"/>
          </a:xfrm>
        </p:spPr>
        <p:txBody>
          <a:bodyPr wrap="square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8D80A-6560-46E3-AF30-9CEC54EA747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8912" y="6153912"/>
            <a:ext cx="3456432" cy="502920"/>
          </a:xfrm>
          <a:prstGeom prst="rect">
            <a:avLst/>
          </a:prstGeom>
        </p:spPr>
        <p:txBody>
          <a:bodyPr/>
          <a:lstStyle/>
          <a:p>
            <a:fld id="{015F02D0-6806-43AF-9888-2359BF40C204}" type="datetime2">
              <a:rPr lang="en-US" smtClean="0"/>
              <a:t>Thursday, July 22, 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B673C2-FB1E-46F5-8CFB-93B9DB8070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1E2120-410F-4382-81AB-37F161F72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Ins="219456"/>
          <a:lstStyle/>
          <a:p>
            <a:fld id="{0D309695-DEC3-40DA-9DF5-330280C9D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4175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2802222-E41B-48E7-BF06-5C5509D621C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8912" y="6153912"/>
            <a:ext cx="3456432" cy="502920"/>
          </a:xfrm>
          <a:prstGeom prst="rect">
            <a:avLst/>
          </a:prstGeom>
        </p:spPr>
        <p:txBody>
          <a:bodyPr/>
          <a:lstStyle/>
          <a:p>
            <a:fld id="{8EE14D2D-B1AF-4197-82D6-FC1F8BD05681}" type="datetime2">
              <a:rPr lang="en-US" smtClean="0"/>
              <a:t>Thursday, July 22, 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7A636E3-B721-46E8-882F-C123530F0F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FC1178-3E0E-449A-B799-009C04C06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09695-DEC3-40DA-9DF5-330280C9D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5430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C23392-4FF4-4922-A14E-8AA23A9BD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388800"/>
            <a:ext cx="3447288" cy="1069848"/>
          </a:xfrm>
        </p:spPr>
        <p:txBody>
          <a:bodyPr wrap="square"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4FB38E-5055-4C9B-9A3B-A7B3A48879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0832" y="393192"/>
            <a:ext cx="7379208" cy="5559552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2EC2DB-2ED3-408C-BFF2-F413C9D8F9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8056" y="1733550"/>
            <a:ext cx="3447288" cy="421919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374FDF-3000-4B2C-AC88-8CE34D68059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8912" y="6153912"/>
            <a:ext cx="3456432" cy="502920"/>
          </a:xfrm>
          <a:prstGeom prst="rect">
            <a:avLst/>
          </a:prstGeom>
        </p:spPr>
        <p:txBody>
          <a:bodyPr/>
          <a:lstStyle/>
          <a:p>
            <a:fld id="{98771CEB-9838-4245-91B8-EFBAFE2D8B44}" type="datetime2">
              <a:rPr lang="en-US" smtClean="0"/>
              <a:t>Thursday, July 22,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A0B7F4-5B8C-49BD-9BDA-FCBD13E242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02BC00-0803-4A53-8657-91CE0DB80E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09695-DEC3-40DA-9DF5-330280C9D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4856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C2A98-C272-40D9-B75A-77A3D58678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388800"/>
            <a:ext cx="3447288" cy="1069848"/>
          </a:xfrm>
        </p:spPr>
        <p:txBody>
          <a:bodyPr wrap="square"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AD50DAC-9AC3-4A9A-91B7-6C95E436256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370832" y="441324"/>
            <a:ext cx="7373112" cy="551141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721B04-C243-49A9-B5D3-4833792909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8056" y="1735200"/>
            <a:ext cx="3447288" cy="421475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8E949C-DD35-44F6-B45A-35134D7E12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8912" y="6153912"/>
            <a:ext cx="3456432" cy="502920"/>
          </a:xfrm>
          <a:prstGeom prst="rect">
            <a:avLst/>
          </a:prstGeom>
        </p:spPr>
        <p:txBody>
          <a:bodyPr/>
          <a:lstStyle/>
          <a:p>
            <a:fld id="{51D3F6BF-A585-41F8-88DF-7E5D069F892A}" type="datetime2">
              <a:rPr lang="en-US" smtClean="0"/>
              <a:t>Thursday, July 22,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C70102-4B8E-4FEC-9BB7-97FDC1EABF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6693AF-08A9-4388-A9B8-174D53955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09695-DEC3-40DA-9DF5-330280C9D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96476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3DDBCE8-F60C-4E3A-83C0-BDE8DD2DE1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388800"/>
            <a:ext cx="11301984" cy="11412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BBC57F-72F2-48BC-B1EE-1F2C6155D7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8056" y="1733550"/>
            <a:ext cx="11293200" cy="3783013"/>
          </a:xfrm>
          <a:prstGeom prst="rect">
            <a:avLst/>
          </a:prstGeom>
        </p:spPr>
        <p:txBody>
          <a:bodyPr vert="horz" lIns="0" tIns="0" rIns="9144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0FBC45-A4BC-4EE5-82B1-8BC7912255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70832" y="6153912"/>
            <a:ext cx="5397056" cy="502920"/>
          </a:xfrm>
          <a:prstGeom prst="rect">
            <a:avLst/>
          </a:prstGeom>
        </p:spPr>
        <p:txBody>
          <a:bodyPr vert="horz" lIns="0" tIns="0" rIns="91440" bIns="0" rtlCol="0" anchor="ctr"/>
          <a:lstStyle>
            <a:lvl1pPr algn="l">
              <a:defRPr sz="900" cap="all" spc="200" baseline="0">
                <a:solidFill>
                  <a:schemeClr val="tx2">
                    <a:alpha val="55000"/>
                  </a:schemeClr>
                </a:solidFill>
              </a:defRPr>
            </a:lvl1pPr>
          </a:lstStyle>
          <a:p>
            <a:r>
              <a:rPr lang="en-US" spc="200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5E1300-1995-409E-B058-59180872B6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38232" y="6153912"/>
            <a:ext cx="1510856" cy="50292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tx2">
                    <a:alpha val="55000"/>
                  </a:schemeClr>
                </a:solidFill>
              </a:defRPr>
            </a:lvl1pPr>
          </a:lstStyle>
          <a:p>
            <a:fld id="{0D309695-DEC3-40DA-9DF5-330280C9D0E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639030E9-7F3B-403F-96B2-7C2C627C30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42912" y="6152968"/>
            <a:ext cx="3457576" cy="502920"/>
          </a:xfrm>
          <a:prstGeom prst="rect">
            <a:avLst/>
          </a:prstGeom>
        </p:spPr>
        <p:txBody>
          <a:bodyPr wrap="square" lIns="0" tIns="0" rIns="0" bIns="0" anchor="ctr" anchorCtr="0">
            <a:normAutofit/>
          </a:bodyPr>
          <a:lstStyle>
            <a:lvl1pPr>
              <a:defRPr sz="900" cap="all" spc="200" baseline="0">
                <a:solidFill>
                  <a:schemeClr val="tx1">
                    <a:alpha val="55000"/>
                  </a:schemeClr>
                </a:solidFill>
              </a:defRPr>
            </a:lvl1pPr>
          </a:lstStyle>
          <a:p>
            <a:fld id="{8256C2ED-54A4-480D-B5C8-65C0D62359B9}" type="datetime2">
              <a:rPr lang="en-US" smtClean="0"/>
              <a:pPr/>
              <a:t>Thursday, July 22, 2021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247017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i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450000" indent="-448056" algn="l" defTabSz="914400" rtl="0" eaLnBrk="1" latinLnBrk="0" hangingPunct="1">
        <a:lnSpc>
          <a:spcPct val="120000"/>
        </a:lnSpc>
        <a:spcBef>
          <a:spcPts val="1000"/>
        </a:spcBef>
        <a:buFont typeface="Calibri Light" panose="020F0302020204030204" pitchFamily="34" charset="0"/>
        <a:buChar char="→"/>
        <a:defRPr sz="2200" kern="1200">
          <a:solidFill>
            <a:schemeClr val="tx2">
              <a:alpha val="55000"/>
            </a:schemeClr>
          </a:solidFill>
          <a:latin typeface="+mn-lt"/>
          <a:ea typeface="+mn-ea"/>
          <a:cs typeface="+mn-cs"/>
        </a:defRPr>
      </a:lvl1pPr>
      <a:lvl2pPr marL="900000" indent="-448056" algn="l" defTabSz="914400" rtl="0" eaLnBrk="1" latinLnBrk="0" hangingPunct="1">
        <a:lnSpc>
          <a:spcPct val="120000"/>
        </a:lnSpc>
        <a:spcBef>
          <a:spcPts val="500"/>
        </a:spcBef>
        <a:buFont typeface="Calibri Light" panose="020F0302020204030204" pitchFamily="34" charset="0"/>
        <a:buChar char="→"/>
        <a:defRPr sz="2200" kern="1200">
          <a:solidFill>
            <a:schemeClr val="tx2">
              <a:alpha val="55000"/>
            </a:schemeClr>
          </a:solidFill>
          <a:latin typeface="+mn-lt"/>
          <a:ea typeface="+mn-ea"/>
          <a:cs typeface="+mn-cs"/>
        </a:defRPr>
      </a:lvl2pPr>
      <a:lvl3pPr marL="1350000" indent="-448056" algn="l" defTabSz="914400" rtl="0" eaLnBrk="1" latinLnBrk="0" hangingPunct="1">
        <a:lnSpc>
          <a:spcPct val="120000"/>
        </a:lnSpc>
        <a:spcBef>
          <a:spcPts val="500"/>
        </a:spcBef>
        <a:buFont typeface="Calibri Light" panose="020F0302020204030204" pitchFamily="34" charset="0"/>
        <a:buChar char="→"/>
        <a:defRPr sz="2200" kern="1200">
          <a:solidFill>
            <a:schemeClr val="tx2">
              <a:alpha val="55000"/>
            </a:schemeClr>
          </a:solidFill>
          <a:latin typeface="+mn-lt"/>
          <a:ea typeface="+mn-ea"/>
          <a:cs typeface="+mn-cs"/>
        </a:defRPr>
      </a:lvl3pPr>
      <a:lvl4pPr marL="1800000" indent="-448056" algn="l" defTabSz="914400" rtl="0" eaLnBrk="1" latinLnBrk="0" hangingPunct="1">
        <a:lnSpc>
          <a:spcPct val="120000"/>
        </a:lnSpc>
        <a:spcBef>
          <a:spcPts val="500"/>
        </a:spcBef>
        <a:buFont typeface="Calibri Light" panose="020F0302020204030204" pitchFamily="34" charset="0"/>
        <a:buChar char="→"/>
        <a:defRPr sz="2200" kern="1200">
          <a:solidFill>
            <a:schemeClr val="tx2">
              <a:alpha val="55000"/>
            </a:schemeClr>
          </a:solidFill>
          <a:latin typeface="+mn-lt"/>
          <a:ea typeface="+mn-ea"/>
          <a:cs typeface="+mn-cs"/>
        </a:defRPr>
      </a:lvl4pPr>
      <a:lvl5pPr marL="2250000" indent="-448056" algn="l" defTabSz="914400" rtl="0" eaLnBrk="1" latinLnBrk="0" hangingPunct="1">
        <a:lnSpc>
          <a:spcPct val="120000"/>
        </a:lnSpc>
        <a:spcBef>
          <a:spcPts val="500"/>
        </a:spcBef>
        <a:buFont typeface="Calibri Light" panose="020F0302020204030204" pitchFamily="34" charset="0"/>
        <a:buChar char="→"/>
        <a:defRPr sz="2200" kern="1200">
          <a:solidFill>
            <a:schemeClr val="tx2">
              <a:alpha val="5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2E5B6AE-5EFE-45F0-A2AE-ED771CA3D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8A62D6-859C-42F8-8E9C-FD24A5311F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8055" y="662400"/>
            <a:ext cx="11293200" cy="1000800"/>
          </a:xfrm>
        </p:spPr>
        <p:txBody>
          <a:bodyPr anchor="ctr">
            <a:normAutofit/>
          </a:bodyPr>
          <a:lstStyle/>
          <a:p>
            <a:r>
              <a:rPr lang="en-US" dirty="0"/>
              <a:t>Movie Dialogues: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AFDD01-E817-4FA9-82C5-862CCC6ADC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8055" y="1652400"/>
            <a:ext cx="11293200" cy="984885"/>
          </a:xfrm>
        </p:spPr>
        <p:txBody>
          <a:bodyPr anchor="ctr">
            <a:normAutofit fontScale="47500" lnSpcReduction="20000"/>
          </a:bodyPr>
          <a:lstStyle/>
          <a:p>
            <a:r>
              <a:rPr lang="en-US" sz="6400" dirty="0"/>
              <a:t>An Analysis of Gender Representation &amp; Language Use in Film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255B435-D9F3-4A31-B89E-36741390DB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50000" y="450000"/>
            <a:ext cx="11293200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Film reel and slate">
            <a:extLst>
              <a:ext uri="{FF2B5EF4-FFF2-40B4-BE49-F238E27FC236}">
                <a16:creationId xmlns:a16="http://schemas.microsoft.com/office/drawing/2014/main" id="{A7E83AED-289F-47D0-BCE6-2B0E0C04DC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0677" b="21415"/>
          <a:stretch/>
        </p:blipFill>
        <p:spPr>
          <a:xfrm>
            <a:off x="20" y="2959198"/>
            <a:ext cx="12191980" cy="3898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440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DCB25E21-856F-4EB7-AF2B-FF1519A46E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4798" y="1094871"/>
            <a:ext cx="7002387" cy="466825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F6B2B99-B96D-4EE0-80DF-4E8F8BF4976D}"/>
              </a:ext>
            </a:extLst>
          </p:cNvPr>
          <p:cNvSpPr txBox="1"/>
          <p:nvPr/>
        </p:nvSpPr>
        <p:spPr>
          <a:xfrm>
            <a:off x="3434238" y="5875076"/>
            <a:ext cx="532350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p = 0.0018</a:t>
            </a:r>
          </a:p>
          <a:p>
            <a:pPr algn="ctr"/>
            <a:r>
              <a:rPr lang="en-US" dirty="0"/>
              <a:t>p &lt; alpha of 0.05, so the data is statistically significant</a:t>
            </a:r>
          </a:p>
          <a:p>
            <a:pPr algn="ctr"/>
            <a:r>
              <a:rPr lang="en-US" dirty="0"/>
              <a:t>Reject the null hypothesis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1248E6-2E3D-436B-9093-7A643DE0BB25}"/>
              </a:ext>
            </a:extLst>
          </p:cNvPr>
          <p:cNvSpPr txBox="1"/>
          <p:nvPr/>
        </p:nvSpPr>
        <p:spPr>
          <a:xfrm>
            <a:off x="1328825" y="52656"/>
            <a:ext cx="953434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H0 = Rating does not correlate with most prominent gender of speakers</a:t>
            </a:r>
          </a:p>
          <a:p>
            <a:pPr algn="ctr"/>
            <a:r>
              <a:rPr lang="en-US" sz="2400" dirty="0"/>
              <a:t>H1 = Rating negatively correlates with prominence of female-spoken lines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60161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71C28B-97B6-4CD7-941D-D0EC07636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 Clouds</a:t>
            </a:r>
          </a:p>
        </p:txBody>
      </p:sp>
      <p:pic>
        <p:nvPicPr>
          <p:cNvPr id="7" name="Picture 6" descr="A picture containing text, newspaper, sign&#10;&#10;Description automatically generated">
            <a:extLst>
              <a:ext uri="{FF2B5EF4-FFF2-40B4-BE49-F238E27FC236}">
                <a16:creationId xmlns:a16="http://schemas.microsoft.com/office/drawing/2014/main" id="{5FE21DDC-E89A-486D-B267-B26175374F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2581" y="991200"/>
            <a:ext cx="4350682" cy="4350682"/>
          </a:xfrm>
          <a:prstGeom prst="rect">
            <a:avLst/>
          </a:prstGeom>
        </p:spPr>
      </p:pic>
      <p:pic>
        <p:nvPicPr>
          <p:cNvPr id="9" name="Picture 8" descr="A picture containing text, newspaper&#10;&#10;Description automatically generated">
            <a:extLst>
              <a:ext uri="{FF2B5EF4-FFF2-40B4-BE49-F238E27FC236}">
                <a16:creationId xmlns:a16="http://schemas.microsoft.com/office/drawing/2014/main" id="{3B06A276-E81C-4738-8284-0541804516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760" y="989546"/>
            <a:ext cx="4352336" cy="4352336"/>
          </a:xfrm>
          <a:prstGeom prst="rect">
            <a:avLst/>
          </a:prstGeom>
        </p:spPr>
      </p:pic>
      <p:pic>
        <p:nvPicPr>
          <p:cNvPr id="13" name="Content Placeholder 12" descr="Table&#10;&#10;Description automatically generated">
            <a:extLst>
              <a:ext uri="{FF2B5EF4-FFF2-40B4-BE49-F238E27FC236}">
                <a16:creationId xmlns:a16="http://schemas.microsoft.com/office/drawing/2014/main" id="{CBB62AAA-3A93-4849-A0CE-00D703EC33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3830" y="989547"/>
            <a:ext cx="1251410" cy="4352335"/>
          </a:xfrm>
        </p:spPr>
      </p:pic>
      <p:pic>
        <p:nvPicPr>
          <p:cNvPr id="15" name="Picture 14" descr="Table&#10;&#10;Description automatically generated">
            <a:extLst>
              <a:ext uri="{FF2B5EF4-FFF2-40B4-BE49-F238E27FC236}">
                <a16:creationId xmlns:a16="http://schemas.microsoft.com/office/drawing/2014/main" id="{B248B52E-39C4-4819-B47F-EBA36ECC48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6412" y="989546"/>
            <a:ext cx="1233008" cy="435233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264A5BA-B637-4A10-A46E-80A33D358AD5}"/>
              </a:ext>
            </a:extLst>
          </p:cNvPr>
          <p:cNvSpPr txBox="1"/>
          <p:nvPr/>
        </p:nvSpPr>
        <p:spPr>
          <a:xfrm>
            <a:off x="2432928" y="5650240"/>
            <a:ext cx="9573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Men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B90FBFB-82EF-4A58-82DA-153B0728AAD9}"/>
              </a:ext>
            </a:extLst>
          </p:cNvPr>
          <p:cNvSpPr txBox="1"/>
          <p:nvPr/>
        </p:nvSpPr>
        <p:spPr>
          <a:xfrm>
            <a:off x="8284844" y="5650240"/>
            <a:ext cx="14797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Women</a:t>
            </a:r>
          </a:p>
        </p:txBody>
      </p:sp>
    </p:spTree>
    <p:extLst>
      <p:ext uri="{BB962C8B-B14F-4D97-AF65-F5344CB8AC3E}">
        <p14:creationId xmlns:p14="http://schemas.microsoft.com/office/powerpoint/2010/main" val="39537644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2836CB-2ECE-4551-9EFD-9F8FA52E59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5008" y="259579"/>
            <a:ext cx="11301984" cy="1141200"/>
          </a:xfrm>
        </p:spPr>
        <p:txBody>
          <a:bodyPr/>
          <a:lstStyle/>
          <a:p>
            <a:r>
              <a:rPr lang="en-US" dirty="0"/>
              <a:t>Word Types used by Gender</a:t>
            </a:r>
          </a:p>
        </p:txBody>
      </p:sp>
      <p:pic>
        <p:nvPicPr>
          <p:cNvPr id="13" name="Content Placeholder 12" descr="Chart, bar chart&#10;&#10;Description automatically generated">
            <a:extLst>
              <a:ext uri="{FF2B5EF4-FFF2-40B4-BE49-F238E27FC236}">
                <a16:creationId xmlns:a16="http://schemas.microsoft.com/office/drawing/2014/main" id="{3EECF481-4FD9-475F-ADAE-B489EECBC9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358" y="830179"/>
            <a:ext cx="10395284" cy="5197642"/>
          </a:xfrm>
        </p:spPr>
      </p:pic>
      <p:graphicFrame>
        <p:nvGraphicFramePr>
          <p:cNvPr id="14" name="Table 14">
            <a:extLst>
              <a:ext uri="{FF2B5EF4-FFF2-40B4-BE49-F238E27FC236}">
                <a16:creationId xmlns:a16="http://schemas.microsoft.com/office/drawing/2014/main" id="{C213D50F-35ED-438A-966D-48AED3F447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8414432"/>
              </p:ext>
            </p:extLst>
          </p:nvPr>
        </p:nvGraphicFramePr>
        <p:xfrm>
          <a:off x="1526958" y="6027820"/>
          <a:ext cx="9614520" cy="8301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2420">
                  <a:extLst>
                    <a:ext uri="{9D8B030D-6E8A-4147-A177-3AD203B41FA5}">
                      <a16:colId xmlns:a16="http://schemas.microsoft.com/office/drawing/2014/main" val="3537118292"/>
                    </a:ext>
                  </a:extLst>
                </a:gridCol>
                <a:gridCol w="1602420">
                  <a:extLst>
                    <a:ext uri="{9D8B030D-6E8A-4147-A177-3AD203B41FA5}">
                      <a16:colId xmlns:a16="http://schemas.microsoft.com/office/drawing/2014/main" val="2552389833"/>
                    </a:ext>
                  </a:extLst>
                </a:gridCol>
                <a:gridCol w="1602420">
                  <a:extLst>
                    <a:ext uri="{9D8B030D-6E8A-4147-A177-3AD203B41FA5}">
                      <a16:colId xmlns:a16="http://schemas.microsoft.com/office/drawing/2014/main" val="2015243221"/>
                    </a:ext>
                  </a:extLst>
                </a:gridCol>
                <a:gridCol w="1602420">
                  <a:extLst>
                    <a:ext uri="{9D8B030D-6E8A-4147-A177-3AD203B41FA5}">
                      <a16:colId xmlns:a16="http://schemas.microsoft.com/office/drawing/2014/main" val="3562419959"/>
                    </a:ext>
                  </a:extLst>
                </a:gridCol>
                <a:gridCol w="1602420">
                  <a:extLst>
                    <a:ext uri="{9D8B030D-6E8A-4147-A177-3AD203B41FA5}">
                      <a16:colId xmlns:a16="http://schemas.microsoft.com/office/drawing/2014/main" val="3403738101"/>
                    </a:ext>
                  </a:extLst>
                </a:gridCol>
                <a:gridCol w="1602420">
                  <a:extLst>
                    <a:ext uri="{9D8B030D-6E8A-4147-A177-3AD203B41FA5}">
                      <a16:colId xmlns:a16="http://schemas.microsoft.com/office/drawing/2014/main" val="424578334"/>
                    </a:ext>
                  </a:extLst>
                </a:gridCol>
              </a:tblGrid>
              <a:tr h="830179">
                <a:tc>
                  <a:txBody>
                    <a:bodyPr/>
                    <a:lstStyle/>
                    <a:p>
                      <a:r>
                        <a:rPr lang="en-US" sz="1600" b="0" dirty="0"/>
                        <a:t>might, may think, possibly, maybe, seem</a:t>
                      </a: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/>
                        <a:t>really, definitely, absolutely, positive</a:t>
                      </a: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/>
                        <a:t>I, we, my</a:t>
                      </a: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/>
                        <a:t>you, your, yourself</a:t>
                      </a: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/>
                        <a:t>she, he, her, him, they, their, them</a:t>
                      </a: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/>
                        <a:t>how, who, when, what, where, why</a:t>
                      </a: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0289243"/>
                  </a:ext>
                </a:extLst>
              </a:tr>
            </a:tbl>
          </a:graphicData>
        </a:graphic>
      </p:graphicFrame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5AD9B0D-B028-4576-B166-3892938AC034}"/>
              </a:ext>
            </a:extLst>
          </p:cNvPr>
          <p:cNvCxnSpPr/>
          <p:nvPr/>
        </p:nvCxnSpPr>
        <p:spPr>
          <a:xfrm flipV="1">
            <a:off x="2317072" y="5726097"/>
            <a:ext cx="0" cy="3017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DC9E8EF-2A1B-4AF5-8DAE-3C223DA590C9}"/>
              </a:ext>
            </a:extLst>
          </p:cNvPr>
          <p:cNvCxnSpPr/>
          <p:nvPr/>
        </p:nvCxnSpPr>
        <p:spPr>
          <a:xfrm flipV="1">
            <a:off x="3915052" y="5726097"/>
            <a:ext cx="0" cy="3017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3A44255-93D2-4437-BDA1-CEBAA5230B1C}"/>
              </a:ext>
            </a:extLst>
          </p:cNvPr>
          <p:cNvCxnSpPr/>
          <p:nvPr/>
        </p:nvCxnSpPr>
        <p:spPr>
          <a:xfrm flipV="1">
            <a:off x="5532268" y="5726097"/>
            <a:ext cx="0" cy="3017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9468A4E-527A-4407-9E61-8E808D4C0D00}"/>
              </a:ext>
            </a:extLst>
          </p:cNvPr>
          <p:cNvCxnSpPr/>
          <p:nvPr/>
        </p:nvCxnSpPr>
        <p:spPr>
          <a:xfrm flipV="1">
            <a:off x="7139126" y="5726097"/>
            <a:ext cx="0" cy="3017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440BAFA-1255-4C2E-8E68-E093B7B58906}"/>
              </a:ext>
            </a:extLst>
          </p:cNvPr>
          <p:cNvCxnSpPr/>
          <p:nvPr/>
        </p:nvCxnSpPr>
        <p:spPr>
          <a:xfrm flipV="1">
            <a:off x="8745984" y="5726097"/>
            <a:ext cx="0" cy="3017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9AA4CD3-2C1A-4E47-9046-8311BF0115CE}"/>
              </a:ext>
            </a:extLst>
          </p:cNvPr>
          <p:cNvCxnSpPr/>
          <p:nvPr/>
        </p:nvCxnSpPr>
        <p:spPr>
          <a:xfrm flipV="1">
            <a:off x="10361720" y="5726097"/>
            <a:ext cx="0" cy="3017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49470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3190AC-1D98-4FBB-9207-889B730CA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Sentiment Analysis</a:t>
            </a:r>
          </a:p>
        </p:txBody>
      </p:sp>
      <p:pic>
        <p:nvPicPr>
          <p:cNvPr id="9" name="Content Placeholder 8" descr="Chart, histogram&#10;&#10;Description automatically generated">
            <a:extLst>
              <a:ext uri="{FF2B5EF4-FFF2-40B4-BE49-F238E27FC236}">
                <a16:creationId xmlns:a16="http://schemas.microsoft.com/office/drawing/2014/main" id="{ED08E26B-D9E2-418C-BA9D-E9B02D3B15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5474" y="1289368"/>
            <a:ext cx="8021052" cy="5347367"/>
          </a:xfrm>
        </p:spPr>
      </p:pic>
    </p:spTree>
    <p:extLst>
      <p:ext uri="{BB962C8B-B14F-4D97-AF65-F5344CB8AC3E}">
        <p14:creationId xmlns:p14="http://schemas.microsoft.com/office/powerpoint/2010/main" val="42792838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3190AC-1D98-4FBB-9207-889B730CA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Sentiment Analysis (adjusted for non-zero values)</a:t>
            </a:r>
          </a:p>
        </p:txBody>
      </p:sp>
      <p:pic>
        <p:nvPicPr>
          <p:cNvPr id="11" name="Content Placeholder 10" descr="Chart, histogram&#10;&#10;Description automatically generated">
            <a:extLst>
              <a:ext uri="{FF2B5EF4-FFF2-40B4-BE49-F238E27FC236}">
                <a16:creationId xmlns:a16="http://schemas.microsoft.com/office/drawing/2014/main" id="{11FBD850-4FF4-432D-9355-9F267D23DE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7188" y="1219269"/>
            <a:ext cx="8277623" cy="5518415"/>
          </a:xfrm>
        </p:spPr>
      </p:pic>
    </p:spTree>
    <p:extLst>
      <p:ext uri="{BB962C8B-B14F-4D97-AF65-F5344CB8AC3E}">
        <p14:creationId xmlns:p14="http://schemas.microsoft.com/office/powerpoint/2010/main" val="5345275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629C3-5C08-4223-B846-F73C68D63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Conclusion &amp; 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83F969-F55F-41FC-BE56-FBC73012A6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Male speakers are significantly better represented than females in film</a:t>
            </a:r>
          </a:p>
          <a:p>
            <a:r>
              <a:rPr lang="en-US" dirty="0"/>
              <a:t>Generally, films with more female speakers are rated more poorly</a:t>
            </a:r>
          </a:p>
          <a:p>
            <a:r>
              <a:rPr lang="en-US" dirty="0"/>
              <a:t>Little difference in actual language use between genders</a:t>
            </a:r>
          </a:p>
          <a:p>
            <a:endParaRPr lang="en-US" dirty="0"/>
          </a:p>
          <a:p>
            <a:pPr marL="1944" indent="0">
              <a:buNone/>
            </a:pPr>
            <a:r>
              <a:rPr lang="en-US" b="1" dirty="0"/>
              <a:t>Future Work:</a:t>
            </a:r>
          </a:p>
          <a:p>
            <a:r>
              <a:rPr lang="en-US" dirty="0"/>
              <a:t>Break down language use by genre, rating</a:t>
            </a:r>
          </a:p>
          <a:p>
            <a:r>
              <a:rPr lang="en-US" dirty="0"/>
              <a:t>Different strategies to identify language use (e.g. type of verbs used, politeness indicators)</a:t>
            </a:r>
          </a:p>
          <a:p>
            <a:r>
              <a:rPr lang="en-US" dirty="0"/>
              <a:t>Better training for sentiment analysis</a:t>
            </a:r>
          </a:p>
        </p:txBody>
      </p:sp>
    </p:spTree>
    <p:extLst>
      <p:ext uri="{BB962C8B-B14F-4D97-AF65-F5344CB8AC3E}">
        <p14:creationId xmlns:p14="http://schemas.microsoft.com/office/powerpoint/2010/main" val="6597246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ilm reel and slate">
            <a:extLst>
              <a:ext uri="{FF2B5EF4-FFF2-40B4-BE49-F238E27FC236}">
                <a16:creationId xmlns:a16="http://schemas.microsoft.com/office/drawing/2014/main" id="{0435FD2D-4082-47E2-9B76-F7A6B098A8C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9000"/>
          </a:blip>
          <a:srcRect t="30677" b="21415"/>
          <a:stretch/>
        </p:blipFill>
        <p:spPr>
          <a:xfrm>
            <a:off x="-1059108" y="1149287"/>
            <a:ext cx="14033500" cy="570871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4848AE2-C9E3-42AE-AA8A-BCA60C45E3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The Data: Cornell’s Movie Dialogue Corpus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15ABF5-7C88-4C8C-8070-CACB7F6DC7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alpha val="55000"/>
                  </a:schemeClr>
                </a:solidFill>
              </a:rPr>
              <a:t>283,250 lines from conversations</a:t>
            </a:r>
          </a:p>
          <a:p>
            <a:r>
              <a:rPr lang="en-US" dirty="0">
                <a:solidFill>
                  <a:schemeClr val="tx1">
                    <a:alpha val="55000"/>
                  </a:schemeClr>
                </a:solidFill>
              </a:rPr>
              <a:t>570 movies</a:t>
            </a:r>
          </a:p>
          <a:p>
            <a:r>
              <a:rPr lang="en-US" dirty="0">
                <a:solidFill>
                  <a:schemeClr val="tx1">
                    <a:alpha val="55000"/>
                  </a:schemeClr>
                </a:solidFill>
              </a:rPr>
              <a:t>9,035 speakers (4,302 labeled for gender)</a:t>
            </a:r>
          </a:p>
          <a:p>
            <a:r>
              <a:rPr lang="en-US" dirty="0">
                <a:solidFill>
                  <a:schemeClr val="tx1">
                    <a:alpha val="55000"/>
                  </a:schemeClr>
                </a:solidFill>
              </a:rPr>
              <a:t>Metadata: genre, release year, rating, gender, position in credits</a:t>
            </a:r>
          </a:p>
          <a:p>
            <a:endParaRPr lang="en-US" dirty="0">
              <a:solidFill>
                <a:schemeClr val="tx1">
                  <a:alpha val="55000"/>
                </a:schemeClr>
              </a:solidFill>
            </a:endParaRPr>
          </a:p>
          <a:p>
            <a:r>
              <a:rPr lang="en-US" u="sng" dirty="0">
                <a:solidFill>
                  <a:schemeClr val="tx1">
                    <a:alpha val="55000"/>
                  </a:schemeClr>
                </a:solidFill>
              </a:rPr>
              <a:t>https://www.kaggle.com/Cornell-University/movie-dialog-corpus</a:t>
            </a:r>
          </a:p>
        </p:txBody>
      </p:sp>
    </p:spTree>
    <p:extLst>
      <p:ext uri="{BB962C8B-B14F-4D97-AF65-F5344CB8AC3E}">
        <p14:creationId xmlns:p14="http://schemas.microsoft.com/office/powerpoint/2010/main" val="41858687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66CC717-08C5-4F3E-B8AA-BA93C87559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49400" y="4122000"/>
            <a:ext cx="11293200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F2E5B6AE-5EFE-45F0-A2AE-ED771CA3D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848AE2-C9E3-42AE-AA8A-BCA60C45E3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5" y="662400"/>
            <a:ext cx="11293200" cy="1000800"/>
          </a:xfrm>
        </p:spPr>
        <p:txBody>
          <a:bodyPr vert="horz" lIns="0" tIns="0" rIns="0" bIns="0" rtlCol="0" anchor="ctr">
            <a:normAutofit/>
          </a:bodyPr>
          <a:lstStyle/>
          <a:p>
            <a:r>
              <a:rPr lang="en-US" sz="5000" dirty="0"/>
              <a:t>The Data: Gender Representation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255B435-D9F3-4A31-B89E-36741390DB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50000" y="450000"/>
            <a:ext cx="11293200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Content Placeholder 5" descr="Chart, bar chart&#10;&#10;Description automatically generated">
            <a:extLst>
              <a:ext uri="{FF2B5EF4-FFF2-40B4-BE49-F238E27FC236}">
                <a16:creationId xmlns:a16="http://schemas.microsoft.com/office/drawing/2014/main" id="{24A17647-8E9B-4214-84B7-C563FED4C9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75599"/>
            <a:ext cx="6099769" cy="4071600"/>
          </a:xfrm>
          <a:custGeom>
            <a:avLst/>
            <a:gdLst/>
            <a:ahLst/>
            <a:cxnLst/>
            <a:rect l="l" t="t" r="r" b="b"/>
            <a:pathLst>
              <a:path w="5551961" h="2988000">
                <a:moveTo>
                  <a:pt x="0" y="0"/>
                </a:moveTo>
                <a:lnTo>
                  <a:pt x="5551961" y="0"/>
                </a:lnTo>
                <a:lnTo>
                  <a:pt x="5551961" y="2988000"/>
                </a:lnTo>
                <a:lnTo>
                  <a:pt x="0" y="2988000"/>
                </a:lnTo>
                <a:close/>
              </a:path>
            </a:pathLst>
          </a:custGeom>
        </p:spPr>
      </p:pic>
      <p:pic>
        <p:nvPicPr>
          <p:cNvPr id="8" name="Picture 7" descr="Chart, bar chart&#10;&#10;Description automatically generated">
            <a:extLst>
              <a:ext uri="{FF2B5EF4-FFF2-40B4-BE49-F238E27FC236}">
                <a16:creationId xmlns:a16="http://schemas.microsoft.com/office/drawing/2014/main" id="{3B3C5AD4-2538-461D-AB7E-D166540783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2231" y="1875599"/>
            <a:ext cx="6099769" cy="4071600"/>
          </a:xfrm>
          <a:custGeom>
            <a:avLst/>
            <a:gdLst/>
            <a:ahLst/>
            <a:cxnLst/>
            <a:rect l="l" t="t" r="r" b="b"/>
            <a:pathLst>
              <a:path w="5559294" h="2988000">
                <a:moveTo>
                  <a:pt x="0" y="0"/>
                </a:moveTo>
                <a:lnTo>
                  <a:pt x="5559294" y="0"/>
                </a:lnTo>
                <a:lnTo>
                  <a:pt x="5559294" y="2988000"/>
                </a:lnTo>
                <a:lnTo>
                  <a:pt x="0" y="298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2668779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D62544-4CF6-4E36-9124-AA5904C996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122296"/>
            <a:ext cx="11301984" cy="1141200"/>
          </a:xfrm>
        </p:spPr>
        <p:txBody>
          <a:bodyPr>
            <a:normAutofit/>
          </a:bodyPr>
          <a:lstStyle/>
          <a:p>
            <a:r>
              <a:rPr lang="en-US" sz="5400" dirty="0"/>
              <a:t>Female Representation in Movies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70E83EE-C515-4542-9270-1B9E46560342}"/>
              </a:ext>
            </a:extLst>
          </p:cNvPr>
          <p:cNvSpPr txBox="1"/>
          <p:nvPr/>
        </p:nvSpPr>
        <p:spPr>
          <a:xfrm>
            <a:off x="5721912" y="5812374"/>
            <a:ext cx="532350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p = 9.5E-134</a:t>
            </a:r>
          </a:p>
          <a:p>
            <a:pPr algn="ctr"/>
            <a:r>
              <a:rPr lang="en-US" dirty="0"/>
              <a:t>p &lt; alpha of 0.05, so the data is statistically significant</a:t>
            </a:r>
          </a:p>
          <a:p>
            <a:pPr algn="ctr"/>
            <a:r>
              <a:rPr lang="en-US" dirty="0"/>
              <a:t>Reject the null hypothesis</a:t>
            </a:r>
          </a:p>
        </p:txBody>
      </p:sp>
      <p:pic>
        <p:nvPicPr>
          <p:cNvPr id="22" name="Picture 21" descr="Chart, line chart&#10;&#10;Description automatically generated">
            <a:extLst>
              <a:ext uri="{FF2B5EF4-FFF2-40B4-BE49-F238E27FC236}">
                <a16:creationId xmlns:a16="http://schemas.microsoft.com/office/drawing/2014/main" id="{2B4128E1-D253-4B1E-9CCC-305FE1E67A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8232" y="1171543"/>
            <a:ext cx="6910871" cy="4607247"/>
          </a:xfrm>
          <a:prstGeom prst="rect">
            <a:avLst/>
          </a:prstGeom>
        </p:spPr>
      </p:pic>
      <p:pic>
        <p:nvPicPr>
          <p:cNvPr id="26" name="Content Placeholder 25" descr="Chart, pie chart&#10;&#10;Description automatically generated">
            <a:extLst>
              <a:ext uri="{FF2B5EF4-FFF2-40B4-BE49-F238E27FC236}">
                <a16:creationId xmlns:a16="http://schemas.microsoft.com/office/drawing/2014/main" id="{0965D480-F5D2-49DA-ABF5-23F500A51B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15" r="20348"/>
          <a:stretch/>
        </p:blipFill>
        <p:spPr>
          <a:xfrm>
            <a:off x="441960" y="1171542"/>
            <a:ext cx="4073074" cy="4607247"/>
          </a:xfr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5985EF1B-7742-496B-B70D-F984B172BDDC}"/>
              </a:ext>
            </a:extLst>
          </p:cNvPr>
          <p:cNvSpPr txBox="1"/>
          <p:nvPr/>
        </p:nvSpPr>
        <p:spPr>
          <a:xfrm>
            <a:off x="249065" y="5904707"/>
            <a:ext cx="46791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H0 = There is no significant difference in number of female and male spoken lines</a:t>
            </a:r>
          </a:p>
          <a:p>
            <a:pPr algn="ctr"/>
            <a:r>
              <a:rPr lang="en-US" dirty="0"/>
              <a:t>H1 = Women have fewer spoken lines than men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8741839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Chart, bar chart&#10;&#10;Description automatically generated">
            <a:extLst>
              <a:ext uri="{FF2B5EF4-FFF2-40B4-BE49-F238E27FC236}">
                <a16:creationId xmlns:a16="http://schemas.microsoft.com/office/drawing/2014/main" id="{C81EEBD6-104C-42B5-A6A9-F456D43424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947" y="603473"/>
            <a:ext cx="11302106" cy="5651053"/>
          </a:xfrm>
        </p:spPr>
      </p:pic>
    </p:spTree>
    <p:extLst>
      <p:ext uri="{BB962C8B-B14F-4D97-AF65-F5344CB8AC3E}">
        <p14:creationId xmlns:p14="http://schemas.microsoft.com/office/powerpoint/2010/main" val="28245251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DEDA7A-9E74-4A27-A72A-78C0356AA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5008" y="626072"/>
            <a:ext cx="11301984" cy="1141200"/>
          </a:xfrm>
        </p:spPr>
        <p:txBody>
          <a:bodyPr>
            <a:normAutofit fontScale="90000"/>
          </a:bodyPr>
          <a:lstStyle/>
          <a:p>
            <a:r>
              <a:rPr lang="en-US" sz="4400" dirty="0"/>
              <a:t>Top Movies by Percentage of Lines Spoken by Females</a:t>
            </a:r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4F02671-CBC0-49AE-A9B5-8957B45369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056" y="1767272"/>
            <a:ext cx="11301984" cy="4509378"/>
          </a:xfrm>
        </p:spPr>
      </p:pic>
    </p:spTree>
    <p:extLst>
      <p:ext uri="{BB962C8B-B14F-4D97-AF65-F5344CB8AC3E}">
        <p14:creationId xmlns:p14="http://schemas.microsoft.com/office/powerpoint/2010/main" val="21928066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Content Placeholder 18" descr="Chart, line chart, histogram&#10;&#10;Description automatically generated">
            <a:extLst>
              <a:ext uri="{FF2B5EF4-FFF2-40B4-BE49-F238E27FC236}">
                <a16:creationId xmlns:a16="http://schemas.microsoft.com/office/drawing/2014/main" id="{22146AE0-F9FB-4BB5-92AE-D7C769043D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1667" y="352778"/>
            <a:ext cx="9228666" cy="6152443"/>
          </a:xfrm>
        </p:spPr>
      </p:pic>
    </p:spTree>
    <p:extLst>
      <p:ext uri="{BB962C8B-B14F-4D97-AF65-F5344CB8AC3E}">
        <p14:creationId xmlns:p14="http://schemas.microsoft.com/office/powerpoint/2010/main" val="13779330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Content Placeholder 14" descr="Chart, scatter chart&#10;&#10;Description automatically generated">
            <a:extLst>
              <a:ext uri="{FF2B5EF4-FFF2-40B4-BE49-F238E27FC236}">
                <a16:creationId xmlns:a16="http://schemas.microsoft.com/office/drawing/2014/main" id="{41E7AB27-5319-45EA-A29D-5EF9A3FAA1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4442" y="256674"/>
            <a:ext cx="6387474" cy="6387474"/>
          </a:xfrm>
        </p:spPr>
      </p:pic>
    </p:spTree>
    <p:extLst>
      <p:ext uri="{BB962C8B-B14F-4D97-AF65-F5344CB8AC3E}">
        <p14:creationId xmlns:p14="http://schemas.microsoft.com/office/powerpoint/2010/main" val="37749502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C1B985-E766-41B7-B6F1-DB87EDD34D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5008" y="136384"/>
            <a:ext cx="11301984" cy="1141200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Heatmap of Correlation between Movie Rating </a:t>
            </a:r>
            <a:br>
              <a:rPr lang="en-US" sz="4000" dirty="0"/>
            </a:br>
            <a:r>
              <a:rPr lang="en-US" sz="4000" dirty="0"/>
              <a:t>and Number of Female Lines, by Genre</a:t>
            </a:r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9BE354BA-3634-412C-8136-E9B739D2EA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1015" y="1351634"/>
            <a:ext cx="8949970" cy="5369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225609"/>
      </p:ext>
    </p:extLst>
  </p:cSld>
  <p:clrMapOvr>
    <a:masterClrMapping/>
  </p:clrMapOvr>
</p:sld>
</file>

<file path=ppt/theme/theme1.xml><?xml version="1.0" encoding="utf-8"?>
<a:theme xmlns:a="http://schemas.openxmlformats.org/drawingml/2006/main" name="ThinLineVTI">
  <a:themeElements>
    <a:clrScheme name="Office">
      <a:dk1>
        <a:srgbClr val="000000"/>
      </a:dk1>
      <a:lt1>
        <a:srgbClr val="FFFFFF"/>
      </a:lt1>
      <a:dk2>
        <a:srgbClr val="1D242E"/>
      </a:dk2>
      <a:lt2>
        <a:srgbClr val="F2F1F1"/>
      </a:lt2>
      <a:accent1>
        <a:srgbClr val="4472C4"/>
      </a:accent1>
      <a:accent2>
        <a:srgbClr val="ED7D31"/>
      </a:accent2>
      <a:accent3>
        <a:srgbClr val="A3A3A3"/>
      </a:accent3>
      <a:accent4>
        <a:srgbClr val="CF9B00"/>
      </a:accent4>
      <a:accent5>
        <a:srgbClr val="5B9BD5"/>
      </a:accent5>
      <a:accent6>
        <a:srgbClr val="70AD47"/>
      </a:accent6>
      <a:hlink>
        <a:srgbClr val="D26012"/>
      </a:hlink>
      <a:folHlink>
        <a:srgbClr val="9A5879"/>
      </a:folHlink>
    </a:clrScheme>
    <a:fontScheme name="Custom 3">
      <a:majorFont>
        <a:latin typeface="Bell MT"/>
        <a:ea typeface=""/>
        <a:cs typeface=""/>
      </a:majorFont>
      <a:minorFont>
        <a:latin typeface="Bell MT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inLineVTI" id="{DA2A884B-D36C-4F63-9FE8-3C89F2B99A40}" vid="{62C1F77B-42AE-47B9-869B-5CE48C8ED84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Main Event</Template>
  <TotalTime>2887</TotalTime>
  <Words>318</Words>
  <Application>Microsoft Office PowerPoint</Application>
  <PresentationFormat>Widescreen</PresentationFormat>
  <Paragraphs>48</Paragraphs>
  <Slides>15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Bell MT</vt:lpstr>
      <vt:lpstr>Calibri</vt:lpstr>
      <vt:lpstr>Calibri Light</vt:lpstr>
      <vt:lpstr>ThinLineVTI</vt:lpstr>
      <vt:lpstr>Movie Dialogues:</vt:lpstr>
      <vt:lpstr>The Data: Cornell’s Movie Dialogue Corpus</vt:lpstr>
      <vt:lpstr>The Data: Gender Representation</vt:lpstr>
      <vt:lpstr>Female Representation in Movies</vt:lpstr>
      <vt:lpstr>PowerPoint Presentation</vt:lpstr>
      <vt:lpstr>Top Movies by Percentage of Lines Spoken by Females</vt:lpstr>
      <vt:lpstr>PowerPoint Presentation</vt:lpstr>
      <vt:lpstr>PowerPoint Presentation</vt:lpstr>
      <vt:lpstr>Heatmap of Correlation between Movie Rating  and Number of Female Lines, by Genre</vt:lpstr>
      <vt:lpstr>PowerPoint Presentation</vt:lpstr>
      <vt:lpstr>Word Clouds</vt:lpstr>
      <vt:lpstr>Word Types used by Gender</vt:lpstr>
      <vt:lpstr>Sentiment Analysis</vt:lpstr>
      <vt:lpstr>Sentiment Analysis (adjusted for non-zero values)</vt:lpstr>
      <vt:lpstr>Conclusion &amp; Future Work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Movies</dc:title>
  <dc:creator>Sophia Six</dc:creator>
  <cp:lastModifiedBy>Sophia Six</cp:lastModifiedBy>
  <cp:revision>21</cp:revision>
  <dcterms:created xsi:type="dcterms:W3CDTF">2021-07-23T04:45:05Z</dcterms:created>
  <dcterms:modified xsi:type="dcterms:W3CDTF">2021-07-25T04:52:34Z</dcterms:modified>
</cp:coreProperties>
</file>